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515" r:id="rId6"/>
    <p:sldId id="260" r:id="rId7"/>
    <p:sldId id="262" r:id="rId8"/>
    <p:sldId id="514" r:id="rId9"/>
    <p:sldId id="519" r:id="rId10"/>
    <p:sldId id="522" r:id="rId11"/>
    <p:sldId id="520" r:id="rId12"/>
    <p:sldId id="518" r:id="rId13"/>
    <p:sldId id="261" r:id="rId14"/>
    <p:sldId id="264" r:id="rId15"/>
    <p:sldId id="521" r:id="rId16"/>
    <p:sldId id="523" r:id="rId17"/>
    <p:sldId id="52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37"/>
    <p:restoredTop sz="96143"/>
  </p:normalViewPr>
  <p:slideViewPr>
    <p:cSldViewPr snapToGrid="0" snapToObjects="1">
      <p:cViewPr varScale="1">
        <p:scale>
          <a:sx n="124" d="100"/>
          <a:sy n="124" d="100"/>
        </p:scale>
        <p:origin x="5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eg>
</file>

<file path=ppt/media/image2.jpg>
</file>

<file path=ppt/media/image3.png>
</file>

<file path=ppt/media/image4.jpeg>
</file>

<file path=ppt/media/image5.jpe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40B6BF-36C2-FE40-9D87-74A6571A2F6B}" type="datetimeFigureOut">
              <a:rPr lang="en-US" smtClean="0"/>
              <a:t>9/22/22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41C3B9-7C5A-544A-A12C-9D7873C13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13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032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665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9694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8661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74076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205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303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55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297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818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14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25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918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66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50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556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D5C3A-A955-5A40-9462-01A264051331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995CEDF-D07B-A646-93C9-6161A8EFC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17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2ABC6-AD3B-2241-B8A3-D8C6DB49ED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6659" y="2468329"/>
            <a:ext cx="4691371" cy="1646302"/>
          </a:xfrm>
        </p:spPr>
        <p:txBody>
          <a:bodyPr/>
          <a:lstStyle/>
          <a:p>
            <a:r>
              <a:rPr lang="en-US" dirty="0"/>
              <a:t>OCN 479-001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B1D80F-00BD-B04B-94DA-F14DAB20A4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6659" y="4114628"/>
            <a:ext cx="4691371" cy="1096899"/>
          </a:xfrm>
        </p:spPr>
        <p:txBody>
          <a:bodyPr/>
          <a:lstStyle/>
          <a:p>
            <a:r>
              <a:rPr lang="en-US" dirty="0"/>
              <a:t>Dr. Phil Bresnahan</a:t>
            </a:r>
          </a:p>
        </p:txBody>
      </p:sp>
      <p:pic>
        <p:nvPicPr>
          <p:cNvPr id="4" name="Picture Placeholder 7">
            <a:extLst>
              <a:ext uri="{FF2B5EF4-FFF2-40B4-BE49-F238E27FC236}">
                <a16:creationId xmlns:a16="http://schemas.microsoft.com/office/drawing/2014/main" id="{61E575F1-F3B9-074C-99C2-7CB901C9A8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465" r="17465"/>
          <a:stretch>
            <a:fillRect/>
          </a:stretch>
        </p:blipFill>
        <p:spPr>
          <a:xfrm>
            <a:off x="6242137" y="0"/>
            <a:ext cx="59498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631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10" name="Picture 9" descr="Microscope with lab glassware">
            <a:extLst>
              <a:ext uri="{FF2B5EF4-FFF2-40B4-BE49-F238E27FC236}">
                <a16:creationId xmlns:a16="http://schemas.microsoft.com/office/drawing/2014/main" id="{38DA25F6-590E-61FE-58A1-AF252D6555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1945" b="21446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3559A5F2-8BE0-4998-A1E4-1B145465A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Parallelogram 28">
            <a:extLst>
              <a:ext uri="{FF2B5EF4-FFF2-40B4-BE49-F238E27FC236}">
                <a16:creationId xmlns:a16="http://schemas.microsoft.com/office/drawing/2014/main" id="{3A6596D4-D53C-424F-9F16-CC8686C079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4541" y="0"/>
            <a:ext cx="7315200" cy="6858000"/>
          </a:xfrm>
          <a:prstGeom prst="parallelogram">
            <a:avLst>
              <a:gd name="adj" fmla="val 14937"/>
            </a:avLst>
          </a:prstGeom>
          <a:solidFill>
            <a:schemeClr val="tx1"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1BB890B-70D4-42FE-A599-6AEF1A42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842D646-B58C-43C8-8152-01BC782B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23">
            <a:extLst>
              <a:ext uri="{FF2B5EF4-FFF2-40B4-BE49-F238E27FC236}">
                <a16:creationId xmlns:a16="http://schemas.microsoft.com/office/drawing/2014/main" id="{9772CABD-4211-42AA-B349-D4002E52F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5">
            <a:extLst>
              <a:ext uri="{FF2B5EF4-FFF2-40B4-BE49-F238E27FC236}">
                <a16:creationId xmlns:a16="http://schemas.microsoft.com/office/drawing/2014/main" id="{BBD91630-4DBA-4294-8016-FEB5C3B0C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67D1587-504D-41BC-9D48-B61257BFB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CB1373-BD06-E746-8B56-CEF6C2966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4200" y="1678665"/>
            <a:ext cx="4569803" cy="23691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Course motto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0007228-2259-5545-9E8C-E29C700C1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0964" y="4050832"/>
            <a:ext cx="4573037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1800">
                <a:solidFill>
                  <a:schemeClr val="bg1"/>
                </a:solidFill>
              </a:rPr>
              <a:t>Progress, not perfection</a:t>
            </a:r>
          </a:p>
        </p:txBody>
      </p:sp>
      <p:sp>
        <p:nvSpPr>
          <p:cNvPr id="41" name="Rectangle 27">
            <a:extLst>
              <a:ext uri="{FF2B5EF4-FFF2-40B4-BE49-F238E27FC236}">
                <a16:creationId xmlns:a16="http://schemas.microsoft.com/office/drawing/2014/main" id="{8765DD1A-F044-4DE7-8A9B-7C30DC85A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28">
            <a:extLst>
              <a:ext uri="{FF2B5EF4-FFF2-40B4-BE49-F238E27FC236}">
                <a16:creationId xmlns:a16="http://schemas.microsoft.com/office/drawing/2014/main" id="{2FE2170D-72D6-48A8-8E9A-BFF3BF03D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29">
            <a:extLst>
              <a:ext uri="{FF2B5EF4-FFF2-40B4-BE49-F238E27FC236}">
                <a16:creationId xmlns:a16="http://schemas.microsoft.com/office/drawing/2014/main" id="{01D19436-094D-463D-AFEA-870FDBD03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9A2DE6E0-967C-4C58-8558-EC08F1138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60216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Electronic circuit board">
            <a:extLst>
              <a:ext uri="{FF2B5EF4-FFF2-40B4-BE49-F238E27FC236}">
                <a16:creationId xmlns:a16="http://schemas.microsoft.com/office/drawing/2014/main" id="{F6092BC3-69A4-4BA5-D149-BC71F0C6B9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3" r="-2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3D785E9-2403-1250-E0FC-87D5EA571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Skills and techniques</a:t>
            </a:r>
            <a:br>
              <a:rPr lang="en-US" sz="2800"/>
            </a:br>
            <a:r>
              <a:rPr lang="en-US" sz="2800"/>
              <a:t>(who has done some of these?)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48D1E6-773B-4E6D-914C-271FB5DD0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US" dirty="0"/>
              <a:t>Soldering</a:t>
            </a:r>
          </a:p>
          <a:p>
            <a:r>
              <a:rPr lang="en-US" dirty="0"/>
              <a:t>Breadboarding/wiring</a:t>
            </a:r>
          </a:p>
          <a:p>
            <a:r>
              <a:rPr lang="en-US" dirty="0"/>
              <a:t>Arduino microcontroller coding</a:t>
            </a:r>
          </a:p>
          <a:p>
            <a:r>
              <a:rPr lang="en-US" dirty="0"/>
              <a:t>Python data analysis</a:t>
            </a:r>
          </a:p>
          <a:p>
            <a:r>
              <a:rPr lang="en-US" dirty="0"/>
              <a:t>3D printing</a:t>
            </a:r>
          </a:p>
          <a:p>
            <a:r>
              <a:rPr lang="en-US" dirty="0"/>
              <a:t>Using way too much glue, duct tape, zip ties</a:t>
            </a:r>
          </a:p>
          <a:p>
            <a:r>
              <a:rPr lang="en-US" dirty="0"/>
              <a:t>Kayaking???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14604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8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E2A0B1F-D41A-1C48-91BA-DC8FEF629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473227"/>
            <a:ext cx="8288032" cy="1096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Always looking for students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A90D0-6FD5-FF4E-B93D-04F842DC1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5969" y="5569874"/>
            <a:ext cx="8288032" cy="7016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DIS (directed independent study), honors thesis, graduate school eventually, some hourly paid opportunities</a:t>
            </a:r>
          </a:p>
        </p:txBody>
      </p:sp>
      <p:pic>
        <p:nvPicPr>
          <p:cNvPr id="4" name="Content Placeholder 5" descr="Canoes on a beach&#10;&#10;Description automatically generated with medium confidence">
            <a:extLst>
              <a:ext uri="{FF2B5EF4-FFF2-40B4-BE49-F238E27FC236}">
                <a16:creationId xmlns:a16="http://schemas.microsoft.com/office/drawing/2014/main" id="{16ADADE5-3E18-A640-A186-480A8C17ED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006" b="14516"/>
          <a:stretch/>
        </p:blipFill>
        <p:spPr>
          <a:xfrm>
            <a:off x="985968" y="609600"/>
            <a:ext cx="8288033" cy="363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043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9FCFAFF-A543-8A45-93EA-97A95DFD77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Next week: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317C261-984B-3442-BEAC-CCEB895923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2256182"/>
          </a:xfrm>
        </p:spPr>
        <p:txBody>
          <a:bodyPr>
            <a:normAutofit/>
          </a:bodyPr>
          <a:lstStyle/>
          <a:p>
            <a:r>
              <a:rPr lang="en-US" dirty="0"/>
              <a:t>Meet in CMS lobby at 10 am</a:t>
            </a:r>
          </a:p>
          <a:p>
            <a:r>
              <a:rPr lang="en-US" dirty="0"/>
              <a:t>Tour of Ocean Instrumentation and Undersea Vehicle Labs and </a:t>
            </a:r>
            <a:br>
              <a:rPr lang="en-US" dirty="0"/>
            </a:br>
            <a:r>
              <a:rPr lang="en-US" dirty="0"/>
              <a:t>CMS Research Pier with Dave Wells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172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A676A86-9BEE-5A40-AFBC-59570BC9D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404838"/>
            <a:ext cx="12192001" cy="766767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46C93E8-3A2F-7C45-B962-C07F14E67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5112" y="3881081"/>
            <a:ext cx="8596668" cy="1826581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Lecture questions?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E5B59-D639-E445-952E-F782ED3E6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25112" y="5707662"/>
            <a:ext cx="8596668" cy="860400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Lab activity next…</a:t>
            </a:r>
          </a:p>
        </p:txBody>
      </p:sp>
    </p:spTree>
    <p:extLst>
      <p:ext uri="{BB962C8B-B14F-4D97-AF65-F5344CB8AC3E}">
        <p14:creationId xmlns:p14="http://schemas.microsoft.com/office/powerpoint/2010/main" val="1033698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21175-E83E-F074-5025-BA7D916CF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Lab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3A202-F74D-EB8E-31C3-F7996593A4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Blink an LED &amp; print “hello, world”</a:t>
            </a:r>
          </a:p>
        </p:txBody>
      </p:sp>
    </p:spTree>
    <p:extLst>
      <p:ext uri="{BB962C8B-B14F-4D97-AF65-F5344CB8AC3E}">
        <p14:creationId xmlns:p14="http://schemas.microsoft.com/office/powerpoint/2010/main" val="1801883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21175-E83E-F074-5025-BA7D916CF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3A202-F74D-EB8E-31C3-F7996593A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r>
              <a:rPr lang="en-US" dirty="0"/>
              <a:t>Goal: blink an on-board LED &amp; print “hello, world”</a:t>
            </a:r>
          </a:p>
          <a:p>
            <a:r>
              <a:rPr lang="en-US" dirty="0"/>
              <a:t>Get a Particle Argon (we’ll talk more about these devices later)</a:t>
            </a:r>
          </a:p>
          <a:p>
            <a:r>
              <a:rPr lang="en-US" dirty="0"/>
              <a:t>Find </a:t>
            </a:r>
            <a:r>
              <a:rPr lang="en-US" dirty="0" err="1"/>
              <a:t>Particle.io</a:t>
            </a:r>
            <a:r>
              <a:rPr lang="en-US" dirty="0"/>
              <a:t> example instructions</a:t>
            </a:r>
          </a:p>
          <a:p>
            <a:r>
              <a:rPr lang="en-US" dirty="0"/>
              <a:t>DO NOT ENTER CREDIT CARD INFO FOR THESE DEVICES FOR THIS CLASS!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D5558C-7391-6E92-EDB3-3C7FE19EAE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9" r="15134" b="2"/>
          <a:stretch/>
        </p:blipFill>
        <p:spPr>
          <a:xfrm>
            <a:off x="677334" y="2159331"/>
            <a:ext cx="5423429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38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F64AA-577D-E49C-38BA-0393819F1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we’re working toward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3BB5F-E958-50D5-459D-72B87C5C1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and build of low-cost ocean optical sensors</a:t>
            </a:r>
          </a:p>
          <a:p>
            <a:r>
              <a:rPr lang="en-US" dirty="0"/>
              <a:t>Measure water quality, sediment transport</a:t>
            </a:r>
          </a:p>
          <a:p>
            <a:r>
              <a:rPr lang="en-US" dirty="0"/>
              <a:t>Next week: </a:t>
            </a:r>
          </a:p>
          <a:p>
            <a:pPr lvl="1"/>
            <a:r>
              <a:rPr lang="en-US" dirty="0"/>
              <a:t>Tour of Oceanographic Instrumentation Lab (meet </a:t>
            </a:r>
            <a:r>
              <a:rPr lang="en-US"/>
              <a:t>in lobby @ 10)</a:t>
            </a:r>
          </a:p>
          <a:p>
            <a:pPr lvl="1"/>
            <a:r>
              <a:rPr lang="en-US" dirty="0"/>
              <a:t>Read Leeuw &amp; Boss paper and </a:t>
            </a:r>
            <a:r>
              <a:rPr lang="en-US" dirty="0" err="1"/>
              <a:t>Eidam</a:t>
            </a:r>
            <a:r>
              <a:rPr lang="en-US" dirty="0"/>
              <a:t> et al. papers (in Canvas)</a:t>
            </a:r>
          </a:p>
          <a:p>
            <a:pPr lvl="1"/>
            <a:r>
              <a:rPr lang="en-US" dirty="0"/>
              <a:t>Think about these things: </a:t>
            </a:r>
          </a:p>
          <a:p>
            <a:pPr lvl="2"/>
            <a:r>
              <a:rPr lang="en-US" dirty="0"/>
              <a:t>why did they do what they did</a:t>
            </a:r>
          </a:p>
          <a:p>
            <a:pPr lvl="2"/>
            <a:r>
              <a:rPr lang="en-US" dirty="0"/>
              <a:t>how did they do what they did</a:t>
            </a:r>
          </a:p>
          <a:p>
            <a:pPr lvl="2"/>
            <a:r>
              <a:rPr lang="en-US" dirty="0"/>
              <a:t>how do they suggest (and do you think) improvements could be made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922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2FCCB-1CF0-184C-BC18-F14D17EA5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the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B2469-565D-414D-9FEC-ABC931E22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goals</a:t>
            </a:r>
          </a:p>
          <a:p>
            <a:r>
              <a:rPr lang="en-US" dirty="0"/>
              <a:t>Paper syllabus</a:t>
            </a:r>
          </a:p>
          <a:p>
            <a:r>
              <a:rPr lang="en-US" dirty="0"/>
              <a:t>Canvas (👈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/>
              <a:t>our map from now on)</a:t>
            </a:r>
          </a:p>
          <a:p>
            <a:r>
              <a:rPr lang="en-US" dirty="0"/>
              <a:t>Introduce myself/my background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055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867A25-B5CE-A541-AA67-FA702E7E8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Goals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3134CD-6710-F549-9E51-42651E1E46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F50C0BC-7209-B748-BC63-CF8300CF73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79" r="3622"/>
          <a:stretch/>
        </p:blipFill>
        <p:spPr>
          <a:xfrm>
            <a:off x="5032248" y="0"/>
            <a:ext cx="7159752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3474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C6815E7-31DA-AD45-998A-CA54F049A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250452-98F9-7149-AB1C-39615B412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Stay healthy and help others stay healthy! Covid-19 is still here. Wear a mask if you want (I will as well).</a:t>
            </a:r>
          </a:p>
          <a:p>
            <a:pPr>
              <a:buFont typeface="+mj-lt"/>
              <a:buAutoNum type="arabicPeriod"/>
            </a:pPr>
            <a:r>
              <a:rPr lang="en-US" dirty="0"/>
              <a:t>Open (some of) the black boxes of coastal technologies</a:t>
            </a:r>
          </a:p>
          <a:p>
            <a:pPr>
              <a:buFont typeface="+mj-lt"/>
              <a:buAutoNum type="arabicPeriod"/>
            </a:pPr>
            <a:r>
              <a:rPr lang="en-US" dirty="0"/>
              <a:t>Build new, cool devices (more on this soon)</a:t>
            </a:r>
          </a:p>
        </p:txBody>
      </p:sp>
    </p:spTree>
    <p:extLst>
      <p:ext uri="{BB962C8B-B14F-4D97-AF65-F5344CB8AC3E}">
        <p14:creationId xmlns:p14="http://schemas.microsoft.com/office/powerpoint/2010/main" val="4019779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DF34A-8544-6F46-B073-0F5E49525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44DAC-32DE-AB49-BC2C-98266A5E3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/>
              <a:t>Deadlines will all be on Canvas</a:t>
            </a:r>
          </a:p>
          <a:p>
            <a:r>
              <a:rPr lang="en-US" b="1" dirty="0" err="1"/>
              <a:t>Homeworks</a:t>
            </a:r>
            <a:r>
              <a:rPr lang="en-US" b="1" dirty="0"/>
              <a:t>, interactive assignments, and exams all have strict due dates!</a:t>
            </a:r>
          </a:p>
          <a:p>
            <a:r>
              <a:rPr lang="en-US" b="1" dirty="0"/>
              <a:t>Presentation and project dates are on paper syllabus and are being added to Canvas</a:t>
            </a:r>
          </a:p>
        </p:txBody>
      </p:sp>
    </p:spTree>
    <p:extLst>
      <p:ext uri="{BB962C8B-B14F-4D97-AF65-F5344CB8AC3E}">
        <p14:creationId xmlns:p14="http://schemas.microsoft.com/office/powerpoint/2010/main" val="537130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0E715E-E3F8-A34F-A1A7-A6C08CF9F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Syllabus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A92DBF-6C0D-8E43-9AAE-0A560F701A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Placeholder 6" descr="IMG_1350">
            <a:extLst>
              <a:ext uri="{FF2B5EF4-FFF2-40B4-BE49-F238E27FC236}">
                <a16:creationId xmlns:a16="http://schemas.microsoft.com/office/drawing/2014/main" id="{E922FFEB-2B43-B74B-B327-F93E90E1FB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053" r="11877"/>
          <a:stretch/>
        </p:blipFill>
        <p:spPr bwMode="auto">
          <a:xfrm>
            <a:off x="6242137" y="0"/>
            <a:ext cx="5949863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1757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F950B-0350-F249-86BA-1E5B49297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Canvas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C33A46-07A8-8341-B22B-17C7EC9E2B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606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CB1373-BD06-E746-8B56-CEF6C2966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What this course is not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0007228-2259-5545-9E8C-E29C700C1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Follow the textbook/lab instructions/cookbook and replicate what other students have done in other semesters</a:t>
            </a:r>
          </a:p>
        </p:txBody>
      </p:sp>
      <p:pic>
        <p:nvPicPr>
          <p:cNvPr id="10" name="Picture 9" descr="Microscope with lab glassware">
            <a:extLst>
              <a:ext uri="{FF2B5EF4-FFF2-40B4-BE49-F238E27FC236}">
                <a16:creationId xmlns:a16="http://schemas.microsoft.com/office/drawing/2014/main" id="{38DA25F6-590E-61FE-58A1-AF252D6555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11" r="27578" b="-2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14275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CB1373-BD06-E746-8B56-CEF6C2966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599"/>
            <a:ext cx="3975014" cy="1550989"/>
          </a:xfrm>
        </p:spPr>
        <p:txBody>
          <a:bodyPr>
            <a:normAutofit/>
          </a:bodyPr>
          <a:lstStyle/>
          <a:p>
            <a:r>
              <a:rPr lang="en-US" dirty="0"/>
              <a:t>What this course aspires to provide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0007228-2259-5545-9E8C-E29C700C1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An opportunity to build something new and innovative</a:t>
            </a:r>
          </a:p>
          <a:p>
            <a:r>
              <a:rPr lang="en-US" dirty="0"/>
              <a:t>Hands-on, applied learning</a:t>
            </a:r>
          </a:p>
          <a:p>
            <a:r>
              <a:rPr lang="en-US" dirty="0"/>
              <a:t>Job/grad school skill training</a:t>
            </a:r>
          </a:p>
          <a:p>
            <a:r>
              <a:rPr lang="en-US" dirty="0"/>
              <a:t>Challenges without known answers</a:t>
            </a:r>
          </a:p>
        </p:txBody>
      </p:sp>
      <p:pic>
        <p:nvPicPr>
          <p:cNvPr id="10" name="Picture 9" descr="Microscope with lab glassware">
            <a:extLst>
              <a:ext uri="{FF2B5EF4-FFF2-40B4-BE49-F238E27FC236}">
                <a16:creationId xmlns:a16="http://schemas.microsoft.com/office/drawing/2014/main" id="{38DA25F6-590E-61FE-58A1-AF252D6555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11" r="27578" b="-2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547825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{7868AD6E-CAC0-3943-9D4B-686B492674D5}tf10001060</Template>
  <TotalTime>2147</TotalTime>
  <Words>404</Words>
  <Application>Microsoft Macintosh PowerPoint</Application>
  <PresentationFormat>Widescreen</PresentationFormat>
  <Paragraphs>59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Trebuchet MS</vt:lpstr>
      <vt:lpstr>Wingdings 3</vt:lpstr>
      <vt:lpstr>Facet</vt:lpstr>
      <vt:lpstr>OCN 479-001</vt:lpstr>
      <vt:lpstr>Intro to the class</vt:lpstr>
      <vt:lpstr>Course Goals</vt:lpstr>
      <vt:lpstr>Goals</vt:lpstr>
      <vt:lpstr>General Schedule</vt:lpstr>
      <vt:lpstr>Paper Syllabus</vt:lpstr>
      <vt:lpstr>Canvas</vt:lpstr>
      <vt:lpstr>What this course is not</vt:lpstr>
      <vt:lpstr>What this course aspires to provide</vt:lpstr>
      <vt:lpstr>Course motto</vt:lpstr>
      <vt:lpstr>Skills and techniques (who has done some of these?)</vt:lpstr>
      <vt:lpstr>Always looking for students</vt:lpstr>
      <vt:lpstr>Next week:</vt:lpstr>
      <vt:lpstr>Lecture questions?</vt:lpstr>
      <vt:lpstr>Intro Lab</vt:lpstr>
      <vt:lpstr>Getting Started</vt:lpstr>
      <vt:lpstr>What we’re working toward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OCN 150-801</dc:title>
  <dc:creator>Bresnahan, Philip  J.</dc:creator>
  <cp:lastModifiedBy>Bresnahan, Philip  J.</cp:lastModifiedBy>
  <cp:revision>38</cp:revision>
  <cp:lastPrinted>2020-08-18T14:15:45Z</cp:lastPrinted>
  <dcterms:created xsi:type="dcterms:W3CDTF">2020-08-17T21:29:48Z</dcterms:created>
  <dcterms:modified xsi:type="dcterms:W3CDTF">2022-09-22T12:23:31Z</dcterms:modified>
</cp:coreProperties>
</file>

<file path=docProps/thumbnail.jpeg>
</file>